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39" r:id="rId5"/>
    <p:sldId id="333" r:id="rId6"/>
    <p:sldId id="341" r:id="rId7"/>
    <p:sldId id="346" r:id="rId8"/>
    <p:sldId id="348" r:id="rId9"/>
    <p:sldId id="350" r:id="rId10"/>
    <p:sldId id="354" r:id="rId11"/>
    <p:sldId id="351" r:id="rId12"/>
    <p:sldId id="349" r:id="rId13"/>
    <p:sldId id="347" r:id="rId14"/>
    <p:sldId id="352" r:id="rId15"/>
    <p:sldId id="353" r:id="rId16"/>
    <p:sldId id="342" r:id="rId17"/>
  </p:sldIdLst>
  <p:sldSz cx="9144000" cy="6858000" type="screen4x3"/>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8" d="100"/>
          <a:sy n="68" d="100"/>
        </p:scale>
        <p:origin x="1458"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7252AC9-6993-4D73-9C47-FA9BE6593FA7}" type="datetimeFigureOut">
              <a:rPr lang="nl-NL" smtClean="0"/>
              <a:t>5-10-2021</a:t>
            </a:fld>
            <a:endParaRPr lang="nl-NL"/>
          </a:p>
        </p:txBody>
      </p:sp>
      <p:sp>
        <p:nvSpPr>
          <p:cNvPr id="4" name="Tijdelijke aanduiding voor dia-afbeelding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4359B76-B769-4EB5-8BA3-9644DE1E2556}" type="slidenum">
              <a:rPr lang="nl-NL" smtClean="0"/>
              <a:t>‹nr.›</a:t>
            </a:fld>
            <a:endParaRPr lang="nl-NL"/>
          </a:p>
        </p:txBody>
      </p:sp>
    </p:spTree>
    <p:extLst>
      <p:ext uri="{BB962C8B-B14F-4D97-AF65-F5344CB8AC3E}">
        <p14:creationId xmlns:p14="http://schemas.microsoft.com/office/powerpoint/2010/main" val="669231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05827" y="656272"/>
            <a:ext cx="7332345" cy="4521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418662" y="908113"/>
            <a:ext cx="4642980" cy="5056124"/>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65720" y="2502535"/>
            <a:ext cx="5812559" cy="878839"/>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a:xfrm>
            <a:off x="467995" y="1645164"/>
            <a:ext cx="8208009" cy="2707640"/>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10/5/2021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yT0DXsSwZ6U"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nvwa.nl/onderwerpen/hygienecodes-haccp/inhoud/hygienecodes-per-sector"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383628" y="3024343"/>
            <a:ext cx="1760372" cy="809315"/>
          </a:xfrm>
          <a:prstGeom prst="rect">
            <a:avLst/>
          </a:prstGeom>
        </p:spPr>
      </p:pic>
      <p:sp>
        <p:nvSpPr>
          <p:cNvPr id="6" name="Tekstvak 5">
            <a:extLst>
              <a:ext uri="{FF2B5EF4-FFF2-40B4-BE49-F238E27FC236}">
                <a16:creationId xmlns:a16="http://schemas.microsoft.com/office/drawing/2014/main" id="{196218B3-4571-4CB8-995A-C7F78EA254D6}"/>
              </a:ext>
            </a:extLst>
          </p:cNvPr>
          <p:cNvSpPr txBox="1"/>
          <p:nvPr/>
        </p:nvSpPr>
        <p:spPr>
          <a:xfrm>
            <a:off x="1676400" y="6096000"/>
            <a:ext cx="5205865" cy="646331"/>
          </a:xfrm>
          <a:prstGeom prst="rect">
            <a:avLst/>
          </a:prstGeom>
          <a:noFill/>
        </p:spPr>
        <p:txBody>
          <a:bodyPr wrap="square" rtlCol="0">
            <a:spAutoFit/>
          </a:bodyPr>
          <a:lstStyle/>
          <a:p>
            <a:pPr algn="ctr"/>
            <a:r>
              <a:rPr lang="nl-NL" sz="3600" dirty="0"/>
              <a:t>K0716</a:t>
            </a:r>
          </a:p>
        </p:txBody>
      </p:sp>
      <p:pic>
        <p:nvPicPr>
          <p:cNvPr id="5" name="Afbeelding 4">
            <a:extLst>
              <a:ext uri="{FF2B5EF4-FFF2-40B4-BE49-F238E27FC236}">
                <a16:creationId xmlns:a16="http://schemas.microsoft.com/office/drawing/2014/main" id="{3F3072C3-6861-43DD-B603-0E6065851AA0}"/>
              </a:ext>
            </a:extLst>
          </p:cNvPr>
          <p:cNvPicPr>
            <a:picLocks noChangeAspect="1"/>
          </p:cNvPicPr>
          <p:nvPr/>
        </p:nvPicPr>
        <p:blipFill>
          <a:blip r:embed="rId3"/>
          <a:stretch>
            <a:fillRect/>
          </a:stretch>
        </p:blipFill>
        <p:spPr>
          <a:xfrm>
            <a:off x="1676149" y="2285901"/>
            <a:ext cx="5791702" cy="2286198"/>
          </a:xfrm>
          <a:prstGeom prst="rect">
            <a:avLst/>
          </a:prstGeom>
        </p:spPr>
      </p:pic>
    </p:spTree>
    <p:extLst>
      <p:ext uri="{BB962C8B-B14F-4D97-AF65-F5344CB8AC3E}">
        <p14:creationId xmlns:p14="http://schemas.microsoft.com/office/powerpoint/2010/main" val="4188044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a:t>
            </a:r>
          </a:p>
        </p:txBody>
      </p:sp>
      <p:sp>
        <p:nvSpPr>
          <p:cNvPr id="8" name="Tekstvak 7">
            <a:extLst>
              <a:ext uri="{FF2B5EF4-FFF2-40B4-BE49-F238E27FC236}">
                <a16:creationId xmlns:a16="http://schemas.microsoft.com/office/drawing/2014/main" id="{288F7FB5-FC15-418C-8743-8612722743A7}"/>
              </a:ext>
            </a:extLst>
          </p:cNvPr>
          <p:cNvSpPr txBox="1"/>
          <p:nvPr/>
        </p:nvSpPr>
        <p:spPr>
          <a:xfrm>
            <a:off x="1676400" y="6096000"/>
            <a:ext cx="5205865" cy="646331"/>
          </a:xfrm>
          <a:prstGeom prst="rect">
            <a:avLst/>
          </a:prstGeom>
          <a:noFill/>
        </p:spPr>
        <p:txBody>
          <a:bodyPr wrap="square" rtlCol="0">
            <a:spAutoFit/>
          </a:bodyPr>
          <a:lstStyle/>
          <a:p>
            <a:pPr algn="ctr"/>
            <a:r>
              <a:rPr lang="nl-NL" sz="3600" dirty="0"/>
              <a:t>K0716</a:t>
            </a:r>
          </a:p>
        </p:txBody>
      </p:sp>
      <p:sp>
        <p:nvSpPr>
          <p:cNvPr id="3" name="Rechthoek 2">
            <a:extLst>
              <a:ext uri="{FF2B5EF4-FFF2-40B4-BE49-F238E27FC236}">
                <a16:creationId xmlns:a16="http://schemas.microsoft.com/office/drawing/2014/main" id="{97EE018E-2E80-47AC-8912-358BF4FC6D0C}"/>
              </a:ext>
            </a:extLst>
          </p:cNvPr>
          <p:cNvSpPr/>
          <p:nvPr/>
        </p:nvSpPr>
        <p:spPr>
          <a:xfrm>
            <a:off x="3785089" y="2900243"/>
            <a:ext cx="1573822" cy="738664"/>
          </a:xfrm>
          <a:prstGeom prst="rect">
            <a:avLst/>
          </a:prstGeom>
        </p:spPr>
        <p:txBody>
          <a:bodyPr wrap="square">
            <a:spAutoFit/>
          </a:bodyPr>
          <a:lstStyle/>
          <a:p>
            <a:endParaRPr lang="nl-NL" sz="2400" dirty="0"/>
          </a:p>
          <a:p>
            <a:endParaRPr lang="nl-NL" dirty="0"/>
          </a:p>
        </p:txBody>
      </p:sp>
      <p:sp>
        <p:nvSpPr>
          <p:cNvPr id="5" name="Tekstvak 4">
            <a:extLst>
              <a:ext uri="{FF2B5EF4-FFF2-40B4-BE49-F238E27FC236}">
                <a16:creationId xmlns:a16="http://schemas.microsoft.com/office/drawing/2014/main" id="{FCC7DCCE-27F6-4439-80F2-24CEA4CE3539}"/>
              </a:ext>
            </a:extLst>
          </p:cNvPr>
          <p:cNvSpPr txBox="1"/>
          <p:nvPr/>
        </p:nvSpPr>
        <p:spPr>
          <a:xfrm>
            <a:off x="590086" y="1332754"/>
            <a:ext cx="6648914" cy="2954655"/>
          </a:xfrm>
          <a:prstGeom prst="rect">
            <a:avLst/>
          </a:prstGeom>
          <a:noFill/>
        </p:spPr>
        <p:txBody>
          <a:bodyPr wrap="square" rtlCol="0">
            <a:spAutoFit/>
          </a:bodyPr>
          <a:lstStyle/>
          <a:p>
            <a:endParaRPr lang="nl-NL" sz="2400"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6" name="Rechthoek 5">
            <a:extLst>
              <a:ext uri="{FF2B5EF4-FFF2-40B4-BE49-F238E27FC236}">
                <a16:creationId xmlns:a16="http://schemas.microsoft.com/office/drawing/2014/main" id="{7E48F022-B502-461D-A42C-412567B556F5}"/>
              </a:ext>
            </a:extLst>
          </p:cNvPr>
          <p:cNvSpPr/>
          <p:nvPr/>
        </p:nvSpPr>
        <p:spPr>
          <a:xfrm>
            <a:off x="774016" y="1605799"/>
            <a:ext cx="6312584" cy="2308324"/>
          </a:xfrm>
          <a:prstGeom prst="rect">
            <a:avLst/>
          </a:prstGeom>
        </p:spPr>
        <p:txBody>
          <a:bodyPr wrap="square">
            <a:spAutoFit/>
          </a:bodyPr>
          <a:lstStyle/>
          <a:p>
            <a:r>
              <a:rPr lang="nl-NL" sz="2400" dirty="0"/>
              <a:t>Menig  agrarische ondernemer overweegt een tweede of derde tak. Geregeld gaat het om een nevenactiviteit  die uitgroeit tot een volwaardige bedrijfstak. Wanneer is er in fiscaal en/of juridisch opzicht sprake van een neventak? Die grens blijkt niet altijd duidelijk</a:t>
            </a:r>
          </a:p>
        </p:txBody>
      </p:sp>
      <p:pic>
        <p:nvPicPr>
          <p:cNvPr id="7" name="Afbeelding 6">
            <a:extLst>
              <a:ext uri="{FF2B5EF4-FFF2-40B4-BE49-F238E27FC236}">
                <a16:creationId xmlns:a16="http://schemas.microsoft.com/office/drawing/2014/main" id="{85F810C4-E1F6-42E5-8A67-CC8CDD55CE65}"/>
              </a:ext>
            </a:extLst>
          </p:cNvPr>
          <p:cNvPicPr>
            <a:picLocks noChangeAspect="1"/>
          </p:cNvPicPr>
          <p:nvPr/>
        </p:nvPicPr>
        <p:blipFill>
          <a:blip r:embed="rId3"/>
          <a:stretch>
            <a:fillRect/>
          </a:stretch>
        </p:blipFill>
        <p:spPr>
          <a:xfrm>
            <a:off x="3080924" y="4051696"/>
            <a:ext cx="2619375" cy="1743075"/>
          </a:xfrm>
          <a:prstGeom prst="rect">
            <a:avLst/>
          </a:prstGeom>
        </p:spPr>
      </p:pic>
    </p:spTree>
    <p:extLst>
      <p:ext uri="{BB962C8B-B14F-4D97-AF65-F5344CB8AC3E}">
        <p14:creationId xmlns:p14="http://schemas.microsoft.com/office/powerpoint/2010/main" val="3967208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140691" y="253914"/>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a:t>
            </a:r>
          </a:p>
        </p:txBody>
      </p:sp>
      <p:sp>
        <p:nvSpPr>
          <p:cNvPr id="8" name="Tekstvak 7">
            <a:extLst>
              <a:ext uri="{FF2B5EF4-FFF2-40B4-BE49-F238E27FC236}">
                <a16:creationId xmlns:a16="http://schemas.microsoft.com/office/drawing/2014/main" id="{288F7FB5-FC15-418C-8743-8612722743A7}"/>
              </a:ext>
            </a:extLst>
          </p:cNvPr>
          <p:cNvSpPr txBox="1"/>
          <p:nvPr/>
        </p:nvSpPr>
        <p:spPr>
          <a:xfrm>
            <a:off x="1676400" y="6096000"/>
            <a:ext cx="5205865" cy="646331"/>
          </a:xfrm>
          <a:prstGeom prst="rect">
            <a:avLst/>
          </a:prstGeom>
          <a:noFill/>
        </p:spPr>
        <p:txBody>
          <a:bodyPr wrap="square" rtlCol="0">
            <a:spAutoFit/>
          </a:bodyPr>
          <a:lstStyle/>
          <a:p>
            <a:pPr algn="ctr"/>
            <a:r>
              <a:rPr lang="nl-NL" sz="3600" dirty="0"/>
              <a:t>K0716</a:t>
            </a:r>
          </a:p>
        </p:txBody>
      </p:sp>
      <p:sp>
        <p:nvSpPr>
          <p:cNvPr id="3" name="Rechthoek 2">
            <a:extLst>
              <a:ext uri="{FF2B5EF4-FFF2-40B4-BE49-F238E27FC236}">
                <a16:creationId xmlns:a16="http://schemas.microsoft.com/office/drawing/2014/main" id="{97EE018E-2E80-47AC-8912-358BF4FC6D0C}"/>
              </a:ext>
            </a:extLst>
          </p:cNvPr>
          <p:cNvSpPr/>
          <p:nvPr/>
        </p:nvSpPr>
        <p:spPr>
          <a:xfrm>
            <a:off x="3785089" y="2900243"/>
            <a:ext cx="1573822" cy="738664"/>
          </a:xfrm>
          <a:prstGeom prst="rect">
            <a:avLst/>
          </a:prstGeom>
        </p:spPr>
        <p:txBody>
          <a:bodyPr wrap="square">
            <a:spAutoFit/>
          </a:bodyPr>
          <a:lstStyle/>
          <a:p>
            <a:endParaRPr lang="nl-NL" sz="2400" dirty="0"/>
          </a:p>
          <a:p>
            <a:endParaRPr lang="nl-NL" dirty="0"/>
          </a:p>
        </p:txBody>
      </p:sp>
      <p:sp>
        <p:nvSpPr>
          <p:cNvPr id="7" name="Rechthoek 6">
            <a:extLst>
              <a:ext uri="{FF2B5EF4-FFF2-40B4-BE49-F238E27FC236}">
                <a16:creationId xmlns:a16="http://schemas.microsoft.com/office/drawing/2014/main" id="{58C0210D-7288-471D-9A95-9C6581A70F37}"/>
              </a:ext>
            </a:extLst>
          </p:cNvPr>
          <p:cNvSpPr/>
          <p:nvPr/>
        </p:nvSpPr>
        <p:spPr>
          <a:xfrm>
            <a:off x="666750" y="1617851"/>
            <a:ext cx="7810499" cy="4801314"/>
          </a:xfrm>
          <a:prstGeom prst="rect">
            <a:avLst/>
          </a:prstGeom>
        </p:spPr>
        <p:txBody>
          <a:bodyPr wrap="square">
            <a:spAutoFit/>
          </a:bodyPr>
          <a:lstStyle/>
          <a:p>
            <a:r>
              <a:rPr lang="nl-NL" sz="2400" dirty="0"/>
              <a:t>Bestemmingsplan is het uitgangspunt</a:t>
            </a:r>
          </a:p>
          <a:p>
            <a:r>
              <a:rPr lang="nl-NL" sz="2400" dirty="0"/>
              <a:t>Welke neventak wel en niet is toegestaan op een bepaalde locatie, is afhankelijk van de gemeente. Sommige gemeenten staan veel toe, andere gemeenten weinig. Ook kan de provincie randvoorwaarden stellen voor de herbestemming van agrarische bedrijven. Gemeenten gedogen de nevenactiviteiten tot een bepaalde omvang geregeld en maar beperkt handhaven, tenzij er klachten komen vanuit de buurt.  Dan worden nog wel eens harde maatregelen getroffen: de nevenactiviteit moet op last van de gemeente worden gestaakt of teruggebracht naar een bepaalde omvang.</a:t>
            </a:r>
          </a:p>
          <a:p>
            <a:endParaRPr lang="nl-NL" dirty="0"/>
          </a:p>
        </p:txBody>
      </p:sp>
      <p:pic>
        <p:nvPicPr>
          <p:cNvPr id="9" name="Afbeelding 8">
            <a:extLst>
              <a:ext uri="{FF2B5EF4-FFF2-40B4-BE49-F238E27FC236}">
                <a16:creationId xmlns:a16="http://schemas.microsoft.com/office/drawing/2014/main" id="{E9A213E7-BB7D-4980-B56F-DA4EAE35377A}"/>
              </a:ext>
            </a:extLst>
          </p:cNvPr>
          <p:cNvPicPr>
            <a:picLocks noChangeAspect="1"/>
          </p:cNvPicPr>
          <p:nvPr/>
        </p:nvPicPr>
        <p:blipFill>
          <a:blip r:embed="rId3"/>
          <a:stretch>
            <a:fillRect/>
          </a:stretch>
        </p:blipFill>
        <p:spPr>
          <a:xfrm>
            <a:off x="779454" y="115210"/>
            <a:ext cx="2211523" cy="1468590"/>
          </a:xfrm>
          <a:prstGeom prst="rect">
            <a:avLst/>
          </a:prstGeom>
        </p:spPr>
      </p:pic>
    </p:spTree>
    <p:extLst>
      <p:ext uri="{BB962C8B-B14F-4D97-AF65-F5344CB8AC3E}">
        <p14:creationId xmlns:p14="http://schemas.microsoft.com/office/powerpoint/2010/main" val="1303968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a:t>
            </a:r>
          </a:p>
        </p:txBody>
      </p:sp>
      <p:sp>
        <p:nvSpPr>
          <p:cNvPr id="8" name="Tekstvak 7">
            <a:extLst>
              <a:ext uri="{FF2B5EF4-FFF2-40B4-BE49-F238E27FC236}">
                <a16:creationId xmlns:a16="http://schemas.microsoft.com/office/drawing/2014/main" id="{288F7FB5-FC15-418C-8743-8612722743A7}"/>
              </a:ext>
            </a:extLst>
          </p:cNvPr>
          <p:cNvSpPr txBox="1"/>
          <p:nvPr/>
        </p:nvSpPr>
        <p:spPr>
          <a:xfrm>
            <a:off x="1676400" y="6096000"/>
            <a:ext cx="5205865" cy="646331"/>
          </a:xfrm>
          <a:prstGeom prst="rect">
            <a:avLst/>
          </a:prstGeom>
          <a:noFill/>
        </p:spPr>
        <p:txBody>
          <a:bodyPr wrap="square" rtlCol="0">
            <a:spAutoFit/>
          </a:bodyPr>
          <a:lstStyle/>
          <a:p>
            <a:pPr algn="ctr"/>
            <a:r>
              <a:rPr lang="nl-NL" sz="3600" dirty="0"/>
              <a:t>K0716</a:t>
            </a:r>
          </a:p>
        </p:txBody>
      </p:sp>
      <p:sp>
        <p:nvSpPr>
          <p:cNvPr id="3" name="Rechthoek 2">
            <a:extLst>
              <a:ext uri="{FF2B5EF4-FFF2-40B4-BE49-F238E27FC236}">
                <a16:creationId xmlns:a16="http://schemas.microsoft.com/office/drawing/2014/main" id="{97EE018E-2E80-47AC-8912-358BF4FC6D0C}"/>
              </a:ext>
            </a:extLst>
          </p:cNvPr>
          <p:cNvSpPr/>
          <p:nvPr/>
        </p:nvSpPr>
        <p:spPr>
          <a:xfrm>
            <a:off x="3785089" y="2900243"/>
            <a:ext cx="1573822" cy="738664"/>
          </a:xfrm>
          <a:prstGeom prst="rect">
            <a:avLst/>
          </a:prstGeom>
        </p:spPr>
        <p:txBody>
          <a:bodyPr wrap="square">
            <a:spAutoFit/>
          </a:bodyPr>
          <a:lstStyle/>
          <a:p>
            <a:endParaRPr lang="nl-NL" sz="2400" dirty="0"/>
          </a:p>
          <a:p>
            <a:endParaRPr lang="nl-NL" dirty="0"/>
          </a:p>
        </p:txBody>
      </p:sp>
      <p:sp>
        <p:nvSpPr>
          <p:cNvPr id="5" name="Rechthoek 4">
            <a:extLst>
              <a:ext uri="{FF2B5EF4-FFF2-40B4-BE49-F238E27FC236}">
                <a16:creationId xmlns:a16="http://schemas.microsoft.com/office/drawing/2014/main" id="{7E8C1BE8-18B7-424B-948D-F743B51B2056}"/>
              </a:ext>
            </a:extLst>
          </p:cNvPr>
          <p:cNvSpPr/>
          <p:nvPr/>
        </p:nvSpPr>
        <p:spPr>
          <a:xfrm>
            <a:off x="432662" y="1756166"/>
            <a:ext cx="7010400" cy="4154984"/>
          </a:xfrm>
          <a:prstGeom prst="rect">
            <a:avLst/>
          </a:prstGeom>
        </p:spPr>
        <p:txBody>
          <a:bodyPr wrap="square">
            <a:spAutoFit/>
          </a:bodyPr>
          <a:lstStyle/>
          <a:p>
            <a:r>
              <a:rPr lang="nl-NL" sz="2400" dirty="0"/>
              <a:t>Altijd in gesprek met gemeente</a:t>
            </a:r>
          </a:p>
          <a:p>
            <a:endParaRPr lang="nl-NL" sz="2400" dirty="0"/>
          </a:p>
          <a:p>
            <a:r>
              <a:rPr lang="nl-NL" sz="2400" dirty="0"/>
              <a:t>De vergunningen moeten op orde zijn. “Weet goed wat je wilt en of dat op die plek mag”, adviseert Van den Kerkhof. Wat ga je doen en hoe groot gaat het worden? Het bestemmingsplan van de gemeente is daarin leidend. Sommige gemeenten denken graag mee en stimuleren ontwikkelingen in het buitengebied. Andere gemeenten willen sommige nevenactiviteiten niet in het buitengebied, maar bijvoorbeeld op het industrieterrein, </a:t>
            </a:r>
          </a:p>
        </p:txBody>
      </p:sp>
      <p:pic>
        <p:nvPicPr>
          <p:cNvPr id="6" name="Afbeelding 5">
            <a:extLst>
              <a:ext uri="{FF2B5EF4-FFF2-40B4-BE49-F238E27FC236}">
                <a16:creationId xmlns:a16="http://schemas.microsoft.com/office/drawing/2014/main" id="{C2B09BBE-9ACD-4A92-A24D-BF7F7B3D684E}"/>
              </a:ext>
            </a:extLst>
          </p:cNvPr>
          <p:cNvPicPr>
            <a:picLocks noChangeAspect="1"/>
          </p:cNvPicPr>
          <p:nvPr/>
        </p:nvPicPr>
        <p:blipFill>
          <a:blip r:embed="rId3"/>
          <a:stretch>
            <a:fillRect/>
          </a:stretch>
        </p:blipFill>
        <p:spPr>
          <a:xfrm>
            <a:off x="5395253" y="186411"/>
            <a:ext cx="3429000" cy="2286000"/>
          </a:xfrm>
          <a:prstGeom prst="rect">
            <a:avLst/>
          </a:prstGeom>
        </p:spPr>
      </p:pic>
    </p:spTree>
    <p:extLst>
      <p:ext uri="{BB962C8B-B14F-4D97-AF65-F5344CB8AC3E}">
        <p14:creationId xmlns:p14="http://schemas.microsoft.com/office/powerpoint/2010/main" val="3391965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a:t>
            </a:r>
          </a:p>
        </p:txBody>
      </p:sp>
      <p:sp>
        <p:nvSpPr>
          <p:cNvPr id="8" name="Tekstvak 7">
            <a:extLst>
              <a:ext uri="{FF2B5EF4-FFF2-40B4-BE49-F238E27FC236}">
                <a16:creationId xmlns:a16="http://schemas.microsoft.com/office/drawing/2014/main" id="{288F7FB5-FC15-418C-8743-8612722743A7}"/>
              </a:ext>
            </a:extLst>
          </p:cNvPr>
          <p:cNvSpPr txBox="1"/>
          <p:nvPr/>
        </p:nvSpPr>
        <p:spPr>
          <a:xfrm>
            <a:off x="1676400" y="6096000"/>
            <a:ext cx="5205865" cy="646331"/>
          </a:xfrm>
          <a:prstGeom prst="rect">
            <a:avLst/>
          </a:prstGeom>
          <a:noFill/>
        </p:spPr>
        <p:txBody>
          <a:bodyPr wrap="square" rtlCol="0">
            <a:spAutoFit/>
          </a:bodyPr>
          <a:lstStyle/>
          <a:p>
            <a:pPr algn="ctr"/>
            <a:r>
              <a:rPr lang="nl-NL" sz="3600" dirty="0"/>
              <a:t>K0716</a:t>
            </a:r>
          </a:p>
        </p:txBody>
      </p:sp>
      <p:sp>
        <p:nvSpPr>
          <p:cNvPr id="3" name="Rechthoek 2">
            <a:extLst>
              <a:ext uri="{FF2B5EF4-FFF2-40B4-BE49-F238E27FC236}">
                <a16:creationId xmlns:a16="http://schemas.microsoft.com/office/drawing/2014/main" id="{97EE018E-2E80-47AC-8912-358BF4FC6D0C}"/>
              </a:ext>
            </a:extLst>
          </p:cNvPr>
          <p:cNvSpPr/>
          <p:nvPr/>
        </p:nvSpPr>
        <p:spPr>
          <a:xfrm>
            <a:off x="3785089" y="2900243"/>
            <a:ext cx="1573822" cy="738664"/>
          </a:xfrm>
          <a:prstGeom prst="rect">
            <a:avLst/>
          </a:prstGeom>
        </p:spPr>
        <p:txBody>
          <a:bodyPr wrap="square">
            <a:spAutoFit/>
          </a:bodyPr>
          <a:lstStyle/>
          <a:p>
            <a:endParaRPr lang="nl-NL" sz="2400" dirty="0"/>
          </a:p>
          <a:p>
            <a:endParaRPr lang="nl-NL" dirty="0"/>
          </a:p>
        </p:txBody>
      </p:sp>
      <p:pic>
        <p:nvPicPr>
          <p:cNvPr id="6" name="Afbeelding 5">
            <a:extLst>
              <a:ext uri="{FF2B5EF4-FFF2-40B4-BE49-F238E27FC236}">
                <a16:creationId xmlns:a16="http://schemas.microsoft.com/office/drawing/2014/main" id="{2BA41224-1D31-4336-AA32-BAD00F4F3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603" y="3429000"/>
            <a:ext cx="6086794" cy="2336345"/>
          </a:xfrm>
          <a:prstGeom prst="rect">
            <a:avLst/>
          </a:prstGeom>
        </p:spPr>
      </p:pic>
      <p:sp>
        <p:nvSpPr>
          <p:cNvPr id="7" name="Tekstvak 6">
            <a:extLst>
              <a:ext uri="{FF2B5EF4-FFF2-40B4-BE49-F238E27FC236}">
                <a16:creationId xmlns:a16="http://schemas.microsoft.com/office/drawing/2014/main" id="{CFBD3A94-29B9-4085-9A6B-ADD945D707AB}"/>
              </a:ext>
            </a:extLst>
          </p:cNvPr>
          <p:cNvSpPr txBox="1"/>
          <p:nvPr/>
        </p:nvSpPr>
        <p:spPr>
          <a:xfrm>
            <a:off x="1828800" y="1920479"/>
            <a:ext cx="5554828" cy="461665"/>
          </a:xfrm>
          <a:prstGeom prst="rect">
            <a:avLst/>
          </a:prstGeom>
          <a:noFill/>
        </p:spPr>
        <p:txBody>
          <a:bodyPr wrap="square" rtlCol="0">
            <a:spAutoFit/>
          </a:bodyPr>
          <a:lstStyle/>
          <a:p>
            <a:r>
              <a:rPr lang="nl-NL" sz="2400" dirty="0"/>
              <a:t>Maak nu opdracht 4</a:t>
            </a:r>
          </a:p>
        </p:txBody>
      </p:sp>
    </p:spTree>
    <p:extLst>
      <p:ext uri="{BB962C8B-B14F-4D97-AF65-F5344CB8AC3E}">
        <p14:creationId xmlns:p14="http://schemas.microsoft.com/office/powerpoint/2010/main" val="2419752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lesprogramma</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601135"/>
            <a:ext cx="8216286" cy="5170646"/>
          </a:xfrm>
          <a:prstGeom prst="rect">
            <a:avLst/>
          </a:prstGeom>
          <a:noFill/>
        </p:spPr>
        <p:txBody>
          <a:bodyPr wrap="square" rtlCol="0">
            <a:spAutoFit/>
          </a:bodyPr>
          <a:lstStyle/>
          <a:p>
            <a:r>
              <a:rPr lang="nl-NL" sz="2400" dirty="0"/>
              <a:t>Les  1:	Introductie</a:t>
            </a:r>
          </a:p>
          <a:p>
            <a:r>
              <a:rPr lang="nl-NL" sz="2400" dirty="0"/>
              <a:t>Les  2:  Voedselbos	</a:t>
            </a:r>
          </a:p>
          <a:p>
            <a:r>
              <a:rPr lang="nl-NL" sz="2400" dirty="0"/>
              <a:t>Les  3:	Horeca</a:t>
            </a:r>
          </a:p>
          <a:p>
            <a:r>
              <a:rPr lang="nl-NL" sz="2400" dirty="0"/>
              <a:t>Les  4:	Catering</a:t>
            </a:r>
          </a:p>
          <a:p>
            <a:r>
              <a:rPr lang="nl-NL" sz="2400" dirty="0"/>
              <a:t>Les  5:	Boerderijwinkel</a:t>
            </a:r>
          </a:p>
          <a:p>
            <a:r>
              <a:rPr lang="nl-NL" sz="2400" dirty="0"/>
              <a:t>Les  6:  Pluktuin</a:t>
            </a:r>
          </a:p>
          <a:p>
            <a:r>
              <a:rPr lang="nl-NL" sz="2400" dirty="0"/>
              <a:t>Les  7:	Kwaliteit</a:t>
            </a:r>
          </a:p>
          <a:p>
            <a:r>
              <a:rPr lang="nl-NL" sz="2400" dirty="0"/>
              <a:t>Les  8:	Storytelling</a:t>
            </a:r>
          </a:p>
          <a:p>
            <a:r>
              <a:rPr lang="nl-NL" sz="2400" dirty="0"/>
              <a:t>Les  9:	Voedselveiligheid</a:t>
            </a:r>
          </a:p>
          <a:p>
            <a:r>
              <a:rPr lang="nl-NL" sz="2400" dirty="0"/>
              <a:t>Les 10: Seizoensgebonden producten</a:t>
            </a:r>
          </a:p>
          <a:p>
            <a:r>
              <a:rPr lang="nl-NL" sz="2400" dirty="0"/>
              <a:t>Les 11: Bestelsystemen</a:t>
            </a:r>
          </a:p>
          <a:p>
            <a:r>
              <a:rPr lang="nl-NL" sz="2400" dirty="0"/>
              <a:t>Les 12+ Examens</a:t>
            </a:r>
          </a:p>
          <a:p>
            <a:endParaRPr lang="nl-NL" sz="2400" dirty="0"/>
          </a:p>
          <a:p>
            <a:endParaRPr lang="nl-NL" dirty="0"/>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Tree>
    <p:extLst>
      <p:ext uri="{BB962C8B-B14F-4D97-AF65-F5344CB8AC3E}">
        <p14:creationId xmlns:p14="http://schemas.microsoft.com/office/powerpoint/2010/main" val="412211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a:t>
            </a:r>
          </a:p>
        </p:txBody>
      </p:sp>
      <p:sp>
        <p:nvSpPr>
          <p:cNvPr id="8" name="Tekstvak 7">
            <a:extLst>
              <a:ext uri="{FF2B5EF4-FFF2-40B4-BE49-F238E27FC236}">
                <a16:creationId xmlns:a16="http://schemas.microsoft.com/office/drawing/2014/main" id="{288F7FB5-FC15-418C-8743-8612722743A7}"/>
              </a:ext>
            </a:extLst>
          </p:cNvPr>
          <p:cNvSpPr txBox="1"/>
          <p:nvPr/>
        </p:nvSpPr>
        <p:spPr>
          <a:xfrm>
            <a:off x="1676400" y="6096000"/>
            <a:ext cx="5205865" cy="646331"/>
          </a:xfrm>
          <a:prstGeom prst="rect">
            <a:avLst/>
          </a:prstGeom>
          <a:noFill/>
        </p:spPr>
        <p:txBody>
          <a:bodyPr wrap="square" rtlCol="0">
            <a:spAutoFit/>
          </a:bodyPr>
          <a:lstStyle/>
          <a:p>
            <a:pPr algn="ctr"/>
            <a:r>
              <a:rPr lang="nl-NL" sz="3600" dirty="0"/>
              <a:t>K0716</a:t>
            </a:r>
          </a:p>
        </p:txBody>
      </p:sp>
      <p:sp>
        <p:nvSpPr>
          <p:cNvPr id="3" name="Rechthoek 2">
            <a:extLst>
              <a:ext uri="{FF2B5EF4-FFF2-40B4-BE49-F238E27FC236}">
                <a16:creationId xmlns:a16="http://schemas.microsoft.com/office/drawing/2014/main" id="{97EE018E-2E80-47AC-8912-358BF4FC6D0C}"/>
              </a:ext>
            </a:extLst>
          </p:cNvPr>
          <p:cNvSpPr/>
          <p:nvPr/>
        </p:nvSpPr>
        <p:spPr>
          <a:xfrm>
            <a:off x="3785089" y="2900243"/>
            <a:ext cx="1573822" cy="738664"/>
          </a:xfrm>
          <a:prstGeom prst="rect">
            <a:avLst/>
          </a:prstGeom>
        </p:spPr>
        <p:txBody>
          <a:bodyPr wrap="square">
            <a:spAutoFit/>
          </a:bodyPr>
          <a:lstStyle/>
          <a:p>
            <a:endParaRPr lang="nl-NL" sz="2400" dirty="0"/>
          </a:p>
          <a:p>
            <a:endParaRPr lang="nl-NL" dirty="0"/>
          </a:p>
        </p:txBody>
      </p:sp>
      <p:sp>
        <p:nvSpPr>
          <p:cNvPr id="5" name="Tekstvak 4">
            <a:extLst>
              <a:ext uri="{FF2B5EF4-FFF2-40B4-BE49-F238E27FC236}">
                <a16:creationId xmlns:a16="http://schemas.microsoft.com/office/drawing/2014/main" id="{FCC7DCCE-27F6-4439-80F2-24CEA4CE3539}"/>
              </a:ext>
            </a:extLst>
          </p:cNvPr>
          <p:cNvSpPr txBox="1"/>
          <p:nvPr/>
        </p:nvSpPr>
        <p:spPr>
          <a:xfrm>
            <a:off x="590086" y="1332754"/>
            <a:ext cx="6039314" cy="4154984"/>
          </a:xfrm>
          <a:prstGeom prst="rect">
            <a:avLst/>
          </a:prstGeom>
          <a:noFill/>
        </p:spPr>
        <p:txBody>
          <a:bodyPr wrap="square" rtlCol="0">
            <a:spAutoFit/>
          </a:bodyPr>
          <a:lstStyle/>
          <a:p>
            <a:r>
              <a:rPr lang="nl-NL" sz="2400" dirty="0"/>
              <a:t>Boerderijwinkel is dat een trend?</a:t>
            </a:r>
          </a:p>
          <a:p>
            <a:endParaRPr lang="nl-NL" sz="2400"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pic>
        <p:nvPicPr>
          <p:cNvPr id="9" name="Afbeelding 8">
            <a:extLst>
              <a:ext uri="{FF2B5EF4-FFF2-40B4-BE49-F238E27FC236}">
                <a16:creationId xmlns:a16="http://schemas.microsoft.com/office/drawing/2014/main" id="{CA69B9C8-986E-4842-B36D-1C5F5976A09B}"/>
              </a:ext>
            </a:extLst>
          </p:cNvPr>
          <p:cNvPicPr>
            <a:picLocks noChangeAspect="1"/>
          </p:cNvPicPr>
          <p:nvPr/>
        </p:nvPicPr>
        <p:blipFill>
          <a:blip r:embed="rId3"/>
          <a:stretch>
            <a:fillRect/>
          </a:stretch>
        </p:blipFill>
        <p:spPr>
          <a:xfrm>
            <a:off x="714020" y="1810738"/>
            <a:ext cx="6403089" cy="3996928"/>
          </a:xfrm>
          <a:prstGeom prst="rect">
            <a:avLst/>
          </a:prstGeom>
        </p:spPr>
      </p:pic>
    </p:spTree>
    <p:extLst>
      <p:ext uri="{BB962C8B-B14F-4D97-AF65-F5344CB8AC3E}">
        <p14:creationId xmlns:p14="http://schemas.microsoft.com/office/powerpoint/2010/main" val="570072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a:t>
            </a:r>
          </a:p>
        </p:txBody>
      </p:sp>
      <p:sp>
        <p:nvSpPr>
          <p:cNvPr id="8" name="Tekstvak 7">
            <a:extLst>
              <a:ext uri="{FF2B5EF4-FFF2-40B4-BE49-F238E27FC236}">
                <a16:creationId xmlns:a16="http://schemas.microsoft.com/office/drawing/2014/main" id="{288F7FB5-FC15-418C-8743-8612722743A7}"/>
              </a:ext>
            </a:extLst>
          </p:cNvPr>
          <p:cNvSpPr txBox="1"/>
          <p:nvPr/>
        </p:nvSpPr>
        <p:spPr>
          <a:xfrm>
            <a:off x="1676400" y="6096000"/>
            <a:ext cx="5205865" cy="646331"/>
          </a:xfrm>
          <a:prstGeom prst="rect">
            <a:avLst/>
          </a:prstGeom>
          <a:noFill/>
        </p:spPr>
        <p:txBody>
          <a:bodyPr wrap="square" rtlCol="0">
            <a:spAutoFit/>
          </a:bodyPr>
          <a:lstStyle/>
          <a:p>
            <a:pPr algn="ctr"/>
            <a:r>
              <a:rPr lang="nl-NL" sz="3600" dirty="0"/>
              <a:t>K0716</a:t>
            </a:r>
          </a:p>
        </p:txBody>
      </p:sp>
      <p:sp>
        <p:nvSpPr>
          <p:cNvPr id="3" name="Rechthoek 2">
            <a:extLst>
              <a:ext uri="{FF2B5EF4-FFF2-40B4-BE49-F238E27FC236}">
                <a16:creationId xmlns:a16="http://schemas.microsoft.com/office/drawing/2014/main" id="{97EE018E-2E80-47AC-8912-358BF4FC6D0C}"/>
              </a:ext>
            </a:extLst>
          </p:cNvPr>
          <p:cNvSpPr/>
          <p:nvPr/>
        </p:nvSpPr>
        <p:spPr>
          <a:xfrm>
            <a:off x="3785089" y="2900243"/>
            <a:ext cx="1573822" cy="738664"/>
          </a:xfrm>
          <a:prstGeom prst="rect">
            <a:avLst/>
          </a:prstGeom>
        </p:spPr>
        <p:txBody>
          <a:bodyPr wrap="square">
            <a:spAutoFit/>
          </a:bodyPr>
          <a:lstStyle/>
          <a:p>
            <a:endParaRPr lang="nl-NL" sz="2400" dirty="0"/>
          </a:p>
          <a:p>
            <a:endParaRPr lang="nl-NL" dirty="0"/>
          </a:p>
        </p:txBody>
      </p:sp>
      <p:pic>
        <p:nvPicPr>
          <p:cNvPr id="6" name="Afbeelding 5">
            <a:extLst>
              <a:ext uri="{FF2B5EF4-FFF2-40B4-BE49-F238E27FC236}">
                <a16:creationId xmlns:a16="http://schemas.microsoft.com/office/drawing/2014/main" id="{0F133AC7-8958-4B36-8289-C28790FF65B5}"/>
              </a:ext>
            </a:extLst>
          </p:cNvPr>
          <p:cNvPicPr>
            <a:picLocks noChangeAspect="1"/>
          </p:cNvPicPr>
          <p:nvPr/>
        </p:nvPicPr>
        <p:blipFill>
          <a:blip r:embed="rId3"/>
          <a:stretch>
            <a:fillRect/>
          </a:stretch>
        </p:blipFill>
        <p:spPr>
          <a:xfrm>
            <a:off x="6700474" y="261191"/>
            <a:ext cx="2143125" cy="2143125"/>
          </a:xfrm>
          <a:prstGeom prst="rect">
            <a:avLst/>
          </a:prstGeom>
        </p:spPr>
      </p:pic>
      <p:sp>
        <p:nvSpPr>
          <p:cNvPr id="10" name="Rechthoek 9">
            <a:extLst>
              <a:ext uri="{FF2B5EF4-FFF2-40B4-BE49-F238E27FC236}">
                <a16:creationId xmlns:a16="http://schemas.microsoft.com/office/drawing/2014/main" id="{5F40C866-3F8E-47F8-A8A1-097BA1A4A66D}"/>
              </a:ext>
            </a:extLst>
          </p:cNvPr>
          <p:cNvSpPr/>
          <p:nvPr/>
        </p:nvSpPr>
        <p:spPr>
          <a:xfrm>
            <a:off x="457200" y="2274838"/>
            <a:ext cx="6400800" cy="2677656"/>
          </a:xfrm>
          <a:prstGeom prst="rect">
            <a:avLst/>
          </a:prstGeom>
        </p:spPr>
        <p:txBody>
          <a:bodyPr wrap="square">
            <a:spAutoFit/>
          </a:bodyPr>
          <a:lstStyle/>
          <a:p>
            <a:r>
              <a:rPr lang="nl-NL" sz="2400" dirty="0"/>
              <a:t>Boerderijverkoop en streekproducten</a:t>
            </a:r>
          </a:p>
          <a:p>
            <a:r>
              <a:rPr lang="nl-NL" sz="2400" dirty="0"/>
              <a:t>Steeds meer ondernemers kiezen er voor om de eigen producten zelf te verkopen, bijvoorbeeld aan huis via een boerderijwinkel, stalletje of automaat, via een webwinkel of een pakket abonnement. Rechtstreeks aan de consument of naar lokale catering, horeca en zorginstellingen.</a:t>
            </a:r>
          </a:p>
        </p:txBody>
      </p:sp>
    </p:spTree>
    <p:extLst>
      <p:ext uri="{BB962C8B-B14F-4D97-AF65-F5344CB8AC3E}">
        <p14:creationId xmlns:p14="http://schemas.microsoft.com/office/powerpoint/2010/main" val="3260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a:t>
            </a:r>
          </a:p>
        </p:txBody>
      </p:sp>
      <p:sp>
        <p:nvSpPr>
          <p:cNvPr id="8" name="Tekstvak 7">
            <a:extLst>
              <a:ext uri="{FF2B5EF4-FFF2-40B4-BE49-F238E27FC236}">
                <a16:creationId xmlns:a16="http://schemas.microsoft.com/office/drawing/2014/main" id="{288F7FB5-FC15-418C-8743-8612722743A7}"/>
              </a:ext>
            </a:extLst>
          </p:cNvPr>
          <p:cNvSpPr txBox="1"/>
          <p:nvPr/>
        </p:nvSpPr>
        <p:spPr>
          <a:xfrm>
            <a:off x="1676400" y="6096000"/>
            <a:ext cx="5205865" cy="646331"/>
          </a:xfrm>
          <a:prstGeom prst="rect">
            <a:avLst/>
          </a:prstGeom>
          <a:noFill/>
        </p:spPr>
        <p:txBody>
          <a:bodyPr wrap="square" rtlCol="0">
            <a:spAutoFit/>
          </a:bodyPr>
          <a:lstStyle/>
          <a:p>
            <a:pPr algn="ctr"/>
            <a:r>
              <a:rPr lang="nl-NL" sz="3600" dirty="0"/>
              <a:t>K0716</a:t>
            </a:r>
          </a:p>
        </p:txBody>
      </p:sp>
      <p:sp>
        <p:nvSpPr>
          <p:cNvPr id="3" name="Rechthoek 2">
            <a:extLst>
              <a:ext uri="{FF2B5EF4-FFF2-40B4-BE49-F238E27FC236}">
                <a16:creationId xmlns:a16="http://schemas.microsoft.com/office/drawing/2014/main" id="{97EE018E-2E80-47AC-8912-358BF4FC6D0C}"/>
              </a:ext>
            </a:extLst>
          </p:cNvPr>
          <p:cNvSpPr/>
          <p:nvPr/>
        </p:nvSpPr>
        <p:spPr>
          <a:xfrm>
            <a:off x="3785089" y="2900243"/>
            <a:ext cx="1573822" cy="738664"/>
          </a:xfrm>
          <a:prstGeom prst="rect">
            <a:avLst/>
          </a:prstGeom>
        </p:spPr>
        <p:txBody>
          <a:bodyPr wrap="square">
            <a:spAutoFit/>
          </a:bodyPr>
          <a:lstStyle/>
          <a:p>
            <a:endParaRPr lang="nl-NL" sz="2400" dirty="0"/>
          </a:p>
          <a:p>
            <a:endParaRPr lang="nl-NL" dirty="0"/>
          </a:p>
        </p:txBody>
      </p:sp>
      <p:sp>
        <p:nvSpPr>
          <p:cNvPr id="5" name="Tekstvak 4">
            <a:extLst>
              <a:ext uri="{FF2B5EF4-FFF2-40B4-BE49-F238E27FC236}">
                <a16:creationId xmlns:a16="http://schemas.microsoft.com/office/drawing/2014/main" id="{FCC7DCCE-27F6-4439-80F2-24CEA4CE3539}"/>
              </a:ext>
            </a:extLst>
          </p:cNvPr>
          <p:cNvSpPr txBox="1"/>
          <p:nvPr/>
        </p:nvSpPr>
        <p:spPr>
          <a:xfrm>
            <a:off x="460632" y="2404316"/>
            <a:ext cx="7997568" cy="4154984"/>
          </a:xfrm>
          <a:prstGeom prst="rect">
            <a:avLst/>
          </a:prstGeom>
          <a:noFill/>
        </p:spPr>
        <p:txBody>
          <a:bodyPr wrap="square" rtlCol="0">
            <a:spAutoFit/>
          </a:bodyPr>
          <a:lstStyle/>
          <a:p>
            <a:r>
              <a:rPr lang="nl-NL" sz="2400" dirty="0"/>
              <a:t>Starten met een boerderijwinkel of korte keten initiatief</a:t>
            </a:r>
          </a:p>
          <a:p>
            <a:endParaRPr lang="nl-NL" sz="2400" dirty="0"/>
          </a:p>
          <a:p>
            <a:r>
              <a:rPr lang="nl-NL" sz="2400" dirty="0"/>
              <a:t>Je wil beginnen met een boerderijwinkel of korte keten initiatief, dan komt er veel op je af. Heb jij al bekeken of het starten van een boerderijwinkel op jouw locatie mogelijk is met het huidige bestemmingsplan? Heb je goed in beeld welke investeringen moeten worden gedaan, hoe deze bekostigd gaan worden en hoelang het duurt voor deze zijn terugverdiend? En hoe ga jij er voor zorgen dat ook daadwerkelijk jouw producten verkocht gaan worden via het nieuwe afzetkanaal?</a:t>
            </a:r>
          </a:p>
        </p:txBody>
      </p:sp>
      <p:pic>
        <p:nvPicPr>
          <p:cNvPr id="6" name="Afbeelding 5">
            <a:extLst>
              <a:ext uri="{FF2B5EF4-FFF2-40B4-BE49-F238E27FC236}">
                <a16:creationId xmlns:a16="http://schemas.microsoft.com/office/drawing/2014/main" id="{DE874925-2EC1-48D8-9116-60A9365B2E80}"/>
              </a:ext>
            </a:extLst>
          </p:cNvPr>
          <p:cNvPicPr>
            <a:picLocks noChangeAspect="1"/>
          </p:cNvPicPr>
          <p:nvPr/>
        </p:nvPicPr>
        <p:blipFill>
          <a:blip r:embed="rId3"/>
          <a:stretch>
            <a:fillRect/>
          </a:stretch>
        </p:blipFill>
        <p:spPr>
          <a:xfrm>
            <a:off x="6019801" y="261191"/>
            <a:ext cx="2857500" cy="2143125"/>
          </a:xfrm>
          <a:prstGeom prst="rect">
            <a:avLst/>
          </a:prstGeom>
        </p:spPr>
      </p:pic>
    </p:spTree>
    <p:extLst>
      <p:ext uri="{BB962C8B-B14F-4D97-AF65-F5344CB8AC3E}">
        <p14:creationId xmlns:p14="http://schemas.microsoft.com/office/powerpoint/2010/main" val="399282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285911" y="58217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a:t>
            </a:r>
          </a:p>
        </p:txBody>
      </p:sp>
      <p:sp>
        <p:nvSpPr>
          <p:cNvPr id="8" name="Tekstvak 7">
            <a:extLst>
              <a:ext uri="{FF2B5EF4-FFF2-40B4-BE49-F238E27FC236}">
                <a16:creationId xmlns:a16="http://schemas.microsoft.com/office/drawing/2014/main" id="{288F7FB5-FC15-418C-8743-8612722743A7}"/>
              </a:ext>
            </a:extLst>
          </p:cNvPr>
          <p:cNvSpPr txBox="1"/>
          <p:nvPr/>
        </p:nvSpPr>
        <p:spPr>
          <a:xfrm>
            <a:off x="1676400" y="6096000"/>
            <a:ext cx="5205865" cy="646331"/>
          </a:xfrm>
          <a:prstGeom prst="rect">
            <a:avLst/>
          </a:prstGeom>
          <a:noFill/>
        </p:spPr>
        <p:txBody>
          <a:bodyPr wrap="square" rtlCol="0">
            <a:spAutoFit/>
          </a:bodyPr>
          <a:lstStyle/>
          <a:p>
            <a:pPr algn="ctr"/>
            <a:r>
              <a:rPr lang="nl-NL" sz="3600" dirty="0"/>
              <a:t>K0716</a:t>
            </a:r>
          </a:p>
        </p:txBody>
      </p:sp>
      <p:sp>
        <p:nvSpPr>
          <p:cNvPr id="3" name="Rechthoek 2">
            <a:extLst>
              <a:ext uri="{FF2B5EF4-FFF2-40B4-BE49-F238E27FC236}">
                <a16:creationId xmlns:a16="http://schemas.microsoft.com/office/drawing/2014/main" id="{97EE018E-2E80-47AC-8912-358BF4FC6D0C}"/>
              </a:ext>
            </a:extLst>
          </p:cNvPr>
          <p:cNvSpPr/>
          <p:nvPr/>
        </p:nvSpPr>
        <p:spPr>
          <a:xfrm>
            <a:off x="3785089" y="2900243"/>
            <a:ext cx="1573822" cy="738664"/>
          </a:xfrm>
          <a:prstGeom prst="rect">
            <a:avLst/>
          </a:prstGeom>
        </p:spPr>
        <p:txBody>
          <a:bodyPr wrap="square">
            <a:spAutoFit/>
          </a:bodyPr>
          <a:lstStyle/>
          <a:p>
            <a:endParaRPr lang="nl-NL" sz="2400" dirty="0"/>
          </a:p>
          <a:p>
            <a:endParaRPr lang="nl-NL" dirty="0"/>
          </a:p>
        </p:txBody>
      </p:sp>
      <p:sp>
        <p:nvSpPr>
          <p:cNvPr id="5" name="Tekstvak 4">
            <a:extLst>
              <a:ext uri="{FF2B5EF4-FFF2-40B4-BE49-F238E27FC236}">
                <a16:creationId xmlns:a16="http://schemas.microsoft.com/office/drawing/2014/main" id="{FCC7DCCE-27F6-4439-80F2-24CEA4CE3539}"/>
              </a:ext>
            </a:extLst>
          </p:cNvPr>
          <p:cNvSpPr txBox="1"/>
          <p:nvPr/>
        </p:nvSpPr>
        <p:spPr>
          <a:xfrm>
            <a:off x="590086" y="1332754"/>
            <a:ext cx="7944314" cy="4893647"/>
          </a:xfrm>
          <a:prstGeom prst="rect">
            <a:avLst/>
          </a:prstGeom>
          <a:noFill/>
        </p:spPr>
        <p:txBody>
          <a:bodyPr wrap="square" rtlCol="0">
            <a:spAutoFit/>
          </a:bodyPr>
          <a:lstStyle/>
          <a:p>
            <a:r>
              <a:rPr lang="nl-NL" sz="2400" dirty="0"/>
              <a:t>Vragen bij het ontwikkelen van jouw</a:t>
            </a:r>
          </a:p>
          <a:p>
            <a:r>
              <a:rPr lang="nl-NL" sz="2400" dirty="0"/>
              <a:t>boerderijwinkel of korte keten initiatief</a:t>
            </a:r>
          </a:p>
          <a:p>
            <a:endParaRPr lang="nl-NL" sz="2400" dirty="0"/>
          </a:p>
          <a:p>
            <a:r>
              <a:rPr lang="nl-NL" sz="2400" dirty="0"/>
              <a:t>Je hebt een boerderijwinkel of korte keten initiatief opgezet en de eerste klanten weten jou inmiddels te vinden. Om jouw concurrenten voor te blijven is het belangrijk om regelmatig te monitoren hoe het gaat en te blijven vernieuwen en </a:t>
            </a:r>
            <a:r>
              <a:rPr lang="nl-NL" sz="2400" dirty="0" err="1"/>
              <a:t>doorontwikkelen</a:t>
            </a:r>
            <a:r>
              <a:rPr lang="nl-NL" sz="2400" dirty="0"/>
              <a:t>. Loop je op schema met de vooraf geplande terugverdientijd? Heb je inzicht in de afzet van jouw assortiment, en is daar een optimalisatie in mogelijk? Kun je kosten besparen? Weten klanten je goed te vinden en komen zij ook regelmatig terug? Heb je een goede website en benut je de mogelijkheden van </a:t>
            </a:r>
            <a:r>
              <a:rPr lang="nl-NL" sz="2400" dirty="0" err="1"/>
              <a:t>social</a:t>
            </a:r>
            <a:r>
              <a:rPr lang="nl-NL" sz="2400" dirty="0"/>
              <a:t> media?</a:t>
            </a:r>
            <a:endParaRPr lang="nl-NL" dirty="0"/>
          </a:p>
        </p:txBody>
      </p:sp>
      <p:pic>
        <p:nvPicPr>
          <p:cNvPr id="6" name="Afbeelding 5">
            <a:extLst>
              <a:ext uri="{FF2B5EF4-FFF2-40B4-BE49-F238E27FC236}">
                <a16:creationId xmlns:a16="http://schemas.microsoft.com/office/drawing/2014/main" id="{0F877EB8-D6A9-4593-83DE-DEC0ADF919B4}"/>
              </a:ext>
            </a:extLst>
          </p:cNvPr>
          <p:cNvPicPr>
            <a:picLocks noChangeAspect="1"/>
          </p:cNvPicPr>
          <p:nvPr/>
        </p:nvPicPr>
        <p:blipFill>
          <a:blip r:embed="rId3"/>
          <a:stretch>
            <a:fillRect/>
          </a:stretch>
        </p:blipFill>
        <p:spPr>
          <a:xfrm>
            <a:off x="6138863" y="274968"/>
            <a:ext cx="2619375" cy="1743075"/>
          </a:xfrm>
          <a:prstGeom prst="rect">
            <a:avLst/>
          </a:prstGeom>
        </p:spPr>
      </p:pic>
    </p:spTree>
    <p:extLst>
      <p:ext uri="{BB962C8B-B14F-4D97-AF65-F5344CB8AC3E}">
        <p14:creationId xmlns:p14="http://schemas.microsoft.com/office/powerpoint/2010/main" val="346052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7285911" y="58217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a:t>
            </a:r>
          </a:p>
        </p:txBody>
      </p:sp>
      <p:sp>
        <p:nvSpPr>
          <p:cNvPr id="8" name="Tekstvak 7">
            <a:extLst>
              <a:ext uri="{FF2B5EF4-FFF2-40B4-BE49-F238E27FC236}">
                <a16:creationId xmlns:a16="http://schemas.microsoft.com/office/drawing/2014/main" id="{288F7FB5-FC15-418C-8743-8612722743A7}"/>
              </a:ext>
            </a:extLst>
          </p:cNvPr>
          <p:cNvSpPr txBox="1"/>
          <p:nvPr/>
        </p:nvSpPr>
        <p:spPr>
          <a:xfrm>
            <a:off x="1676400" y="6096000"/>
            <a:ext cx="5205865" cy="646331"/>
          </a:xfrm>
          <a:prstGeom prst="rect">
            <a:avLst/>
          </a:prstGeom>
          <a:noFill/>
        </p:spPr>
        <p:txBody>
          <a:bodyPr wrap="square" rtlCol="0">
            <a:spAutoFit/>
          </a:bodyPr>
          <a:lstStyle/>
          <a:p>
            <a:pPr algn="ctr"/>
            <a:r>
              <a:rPr lang="nl-NL" sz="3600" dirty="0"/>
              <a:t>K0716</a:t>
            </a:r>
          </a:p>
        </p:txBody>
      </p:sp>
      <p:sp>
        <p:nvSpPr>
          <p:cNvPr id="3" name="Rechthoek 2">
            <a:extLst>
              <a:ext uri="{FF2B5EF4-FFF2-40B4-BE49-F238E27FC236}">
                <a16:creationId xmlns:a16="http://schemas.microsoft.com/office/drawing/2014/main" id="{97EE018E-2E80-47AC-8912-358BF4FC6D0C}"/>
              </a:ext>
            </a:extLst>
          </p:cNvPr>
          <p:cNvSpPr/>
          <p:nvPr/>
        </p:nvSpPr>
        <p:spPr>
          <a:xfrm>
            <a:off x="3785089" y="2900243"/>
            <a:ext cx="1573822" cy="738664"/>
          </a:xfrm>
          <a:prstGeom prst="rect">
            <a:avLst/>
          </a:prstGeom>
        </p:spPr>
        <p:txBody>
          <a:bodyPr wrap="square">
            <a:spAutoFit/>
          </a:bodyPr>
          <a:lstStyle/>
          <a:p>
            <a:endParaRPr lang="nl-NL" sz="2400" dirty="0"/>
          </a:p>
          <a:p>
            <a:endParaRPr lang="nl-NL" dirty="0"/>
          </a:p>
        </p:txBody>
      </p:sp>
      <p:pic>
        <p:nvPicPr>
          <p:cNvPr id="7" name="Onlinemedia 6">
            <a:hlinkClick r:id="" action="ppaction://media"/>
            <a:extLst>
              <a:ext uri="{FF2B5EF4-FFF2-40B4-BE49-F238E27FC236}">
                <a16:creationId xmlns:a16="http://schemas.microsoft.com/office/drawing/2014/main" id="{D41C602F-8044-4AAD-A5FC-F60A4B87E195}"/>
              </a:ext>
            </a:extLst>
          </p:cNvPr>
          <p:cNvPicPr>
            <a:picLocks noRot="1" noChangeAspect="1"/>
          </p:cNvPicPr>
          <p:nvPr>
            <a:videoFile r:link="rId1"/>
          </p:nvPr>
        </p:nvPicPr>
        <p:blipFill>
          <a:blip r:embed="rId4"/>
          <a:stretch>
            <a:fillRect/>
          </a:stretch>
        </p:blipFill>
        <p:spPr>
          <a:xfrm>
            <a:off x="883295" y="1564010"/>
            <a:ext cx="7377410" cy="4149793"/>
          </a:xfrm>
          <a:prstGeom prst="rect">
            <a:avLst/>
          </a:prstGeom>
        </p:spPr>
      </p:pic>
    </p:spTree>
    <p:extLst>
      <p:ext uri="{BB962C8B-B14F-4D97-AF65-F5344CB8AC3E}">
        <p14:creationId xmlns:p14="http://schemas.microsoft.com/office/powerpoint/2010/main" val="2161438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587414" y="5911982"/>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a:t>
            </a:r>
          </a:p>
        </p:txBody>
      </p:sp>
      <p:sp>
        <p:nvSpPr>
          <p:cNvPr id="8" name="Tekstvak 7">
            <a:extLst>
              <a:ext uri="{FF2B5EF4-FFF2-40B4-BE49-F238E27FC236}">
                <a16:creationId xmlns:a16="http://schemas.microsoft.com/office/drawing/2014/main" id="{288F7FB5-FC15-418C-8743-8612722743A7}"/>
              </a:ext>
            </a:extLst>
          </p:cNvPr>
          <p:cNvSpPr txBox="1"/>
          <p:nvPr/>
        </p:nvSpPr>
        <p:spPr>
          <a:xfrm>
            <a:off x="1676400" y="6096000"/>
            <a:ext cx="5205865" cy="646331"/>
          </a:xfrm>
          <a:prstGeom prst="rect">
            <a:avLst/>
          </a:prstGeom>
          <a:noFill/>
        </p:spPr>
        <p:txBody>
          <a:bodyPr wrap="square" rtlCol="0">
            <a:spAutoFit/>
          </a:bodyPr>
          <a:lstStyle/>
          <a:p>
            <a:pPr algn="ctr"/>
            <a:r>
              <a:rPr lang="nl-NL" sz="3600" dirty="0"/>
              <a:t>K0716</a:t>
            </a:r>
          </a:p>
        </p:txBody>
      </p:sp>
      <p:sp>
        <p:nvSpPr>
          <p:cNvPr id="3" name="Rechthoek 2">
            <a:extLst>
              <a:ext uri="{FF2B5EF4-FFF2-40B4-BE49-F238E27FC236}">
                <a16:creationId xmlns:a16="http://schemas.microsoft.com/office/drawing/2014/main" id="{97EE018E-2E80-47AC-8912-358BF4FC6D0C}"/>
              </a:ext>
            </a:extLst>
          </p:cNvPr>
          <p:cNvSpPr/>
          <p:nvPr/>
        </p:nvSpPr>
        <p:spPr>
          <a:xfrm>
            <a:off x="3785089" y="2900243"/>
            <a:ext cx="1573822" cy="738664"/>
          </a:xfrm>
          <a:prstGeom prst="rect">
            <a:avLst/>
          </a:prstGeom>
        </p:spPr>
        <p:txBody>
          <a:bodyPr wrap="square">
            <a:spAutoFit/>
          </a:bodyPr>
          <a:lstStyle/>
          <a:p>
            <a:endParaRPr lang="nl-NL" sz="2400" dirty="0"/>
          </a:p>
          <a:p>
            <a:endParaRPr lang="nl-NL" dirty="0"/>
          </a:p>
        </p:txBody>
      </p:sp>
      <p:sp>
        <p:nvSpPr>
          <p:cNvPr id="5" name="Tekstvak 4">
            <a:extLst>
              <a:ext uri="{FF2B5EF4-FFF2-40B4-BE49-F238E27FC236}">
                <a16:creationId xmlns:a16="http://schemas.microsoft.com/office/drawing/2014/main" id="{FCC7DCCE-27F6-4439-80F2-24CEA4CE3539}"/>
              </a:ext>
            </a:extLst>
          </p:cNvPr>
          <p:cNvSpPr txBox="1"/>
          <p:nvPr/>
        </p:nvSpPr>
        <p:spPr>
          <a:xfrm>
            <a:off x="447443" y="1430958"/>
            <a:ext cx="8249114" cy="4524315"/>
          </a:xfrm>
          <a:prstGeom prst="rect">
            <a:avLst/>
          </a:prstGeom>
          <a:noFill/>
        </p:spPr>
        <p:txBody>
          <a:bodyPr wrap="square" rtlCol="0">
            <a:spAutoFit/>
          </a:bodyPr>
          <a:lstStyle/>
          <a:p>
            <a:r>
              <a:rPr lang="nl-NL" sz="2400" b="1" dirty="0">
                <a:solidFill>
                  <a:srgbClr val="1C1D14"/>
                </a:solidFill>
                <a:latin typeface="FFMiloWebProRegular"/>
              </a:rPr>
              <a:t>Verweking van eigen producten</a:t>
            </a:r>
            <a:endParaRPr lang="nl-NL" sz="2400" dirty="0">
              <a:solidFill>
                <a:srgbClr val="1C1D14"/>
              </a:solidFill>
              <a:latin typeface="FFMiloWebProRegular"/>
            </a:endParaRPr>
          </a:p>
          <a:p>
            <a:r>
              <a:rPr lang="nl-NL" sz="2400" dirty="0">
                <a:solidFill>
                  <a:srgbClr val="1C1D14"/>
                </a:solidFill>
                <a:latin typeface="FFMiloWebProRegular"/>
              </a:rPr>
              <a:t>Naast het verkopen van jouw product is het ook mogelijk om jouw product te verwerken tot bijvoorbeeld lokale jam, chutney, gebak, wijn, likeur, yoghurt of ijs. Als je jouw eigen producten wilt verwerken moet je aan verschillende hygiëne eisen voldoen. Zo moet de locatie waar de producten verwerkt voldoen aan de HACCP wetgeving en moet je bij de bereiding van jouw product rekening houden met de betreffende hygiëne code. Er zijn verschillende hygiëne codes beschikbaar, voor bijvoorbeeld de productie van ijs, vleesproducten en AGF. Wil je weten welke code er van toepassing is voor jouw product? De lijst van beschikbare hygiëne codes vind je </a:t>
            </a:r>
            <a:r>
              <a:rPr lang="nl-NL" sz="2400" u="sng" dirty="0">
                <a:solidFill>
                  <a:srgbClr val="007DA5"/>
                </a:solidFill>
                <a:latin typeface="FFMiloWebProRegular"/>
                <a:hlinkClick r:id="rId3">
                  <a:extLst>
                    <a:ext uri="{A12FA001-AC4F-418D-AE19-62706E023703}">
                      <ahyp:hlinkClr xmlns:ahyp="http://schemas.microsoft.com/office/drawing/2018/hyperlinkcolor" val="tx"/>
                    </a:ext>
                  </a:extLst>
                </a:hlinkClick>
              </a:rPr>
              <a:t>hier</a:t>
            </a:r>
            <a:r>
              <a:rPr lang="nl-NL" sz="2400" dirty="0">
                <a:solidFill>
                  <a:srgbClr val="1C1D14"/>
                </a:solidFill>
                <a:latin typeface="FFMiloWebProRegular"/>
              </a:rPr>
              <a:t>.</a:t>
            </a:r>
          </a:p>
        </p:txBody>
      </p:sp>
      <p:pic>
        <p:nvPicPr>
          <p:cNvPr id="6" name="Afbeelding 5">
            <a:extLst>
              <a:ext uri="{FF2B5EF4-FFF2-40B4-BE49-F238E27FC236}">
                <a16:creationId xmlns:a16="http://schemas.microsoft.com/office/drawing/2014/main" id="{249BD94E-83BB-43C2-8873-DF86E1DE8BF8}"/>
              </a:ext>
            </a:extLst>
          </p:cNvPr>
          <p:cNvPicPr>
            <a:picLocks noChangeAspect="1"/>
          </p:cNvPicPr>
          <p:nvPr/>
        </p:nvPicPr>
        <p:blipFill>
          <a:blip r:embed="rId4"/>
          <a:stretch>
            <a:fillRect/>
          </a:stretch>
        </p:blipFill>
        <p:spPr>
          <a:xfrm>
            <a:off x="5715000" y="144831"/>
            <a:ext cx="2857500" cy="1600200"/>
          </a:xfrm>
          <a:prstGeom prst="rect">
            <a:avLst/>
          </a:prstGeom>
        </p:spPr>
      </p:pic>
    </p:spTree>
    <p:extLst>
      <p:ext uri="{BB962C8B-B14F-4D97-AF65-F5344CB8AC3E}">
        <p14:creationId xmlns:p14="http://schemas.microsoft.com/office/powerpoint/2010/main" val="43809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33A6BA9A-EC03-4A43-9944-5842BE3BAF02}"/>
              </a:ext>
            </a:extLst>
          </p:cNvPr>
          <p:cNvPicPr>
            <a:picLocks noChangeAspect="1"/>
          </p:cNvPicPr>
          <p:nvPr/>
        </p:nvPicPr>
        <p:blipFill>
          <a:blip r:embed="rId2"/>
          <a:stretch>
            <a:fillRect/>
          </a:stretch>
        </p:blipFill>
        <p:spPr>
          <a:xfrm>
            <a:off x="0" y="1247751"/>
            <a:ext cx="9144000" cy="3943954"/>
          </a:xfrm>
          <a:prstGeom prst="rect">
            <a:avLst/>
          </a:prstGeom>
        </p:spPr>
      </p:pic>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5</a:t>
            </a:r>
          </a:p>
        </p:txBody>
      </p:sp>
      <p:sp>
        <p:nvSpPr>
          <p:cNvPr id="8" name="Tekstvak 7">
            <a:extLst>
              <a:ext uri="{FF2B5EF4-FFF2-40B4-BE49-F238E27FC236}">
                <a16:creationId xmlns:a16="http://schemas.microsoft.com/office/drawing/2014/main" id="{288F7FB5-FC15-418C-8743-8612722743A7}"/>
              </a:ext>
            </a:extLst>
          </p:cNvPr>
          <p:cNvSpPr txBox="1"/>
          <p:nvPr/>
        </p:nvSpPr>
        <p:spPr>
          <a:xfrm>
            <a:off x="1676400" y="6096000"/>
            <a:ext cx="5205865" cy="646331"/>
          </a:xfrm>
          <a:prstGeom prst="rect">
            <a:avLst/>
          </a:prstGeom>
          <a:noFill/>
        </p:spPr>
        <p:txBody>
          <a:bodyPr wrap="square" rtlCol="0">
            <a:spAutoFit/>
          </a:bodyPr>
          <a:lstStyle/>
          <a:p>
            <a:pPr algn="ctr"/>
            <a:r>
              <a:rPr lang="nl-NL" sz="3600" dirty="0"/>
              <a:t>K0716</a:t>
            </a:r>
          </a:p>
        </p:txBody>
      </p:sp>
      <p:sp>
        <p:nvSpPr>
          <p:cNvPr id="3" name="Rechthoek 2">
            <a:extLst>
              <a:ext uri="{FF2B5EF4-FFF2-40B4-BE49-F238E27FC236}">
                <a16:creationId xmlns:a16="http://schemas.microsoft.com/office/drawing/2014/main" id="{97EE018E-2E80-47AC-8912-358BF4FC6D0C}"/>
              </a:ext>
            </a:extLst>
          </p:cNvPr>
          <p:cNvSpPr/>
          <p:nvPr/>
        </p:nvSpPr>
        <p:spPr>
          <a:xfrm>
            <a:off x="3785089" y="2900243"/>
            <a:ext cx="1573822" cy="738664"/>
          </a:xfrm>
          <a:prstGeom prst="rect">
            <a:avLst/>
          </a:prstGeom>
        </p:spPr>
        <p:txBody>
          <a:bodyPr wrap="square">
            <a:spAutoFit/>
          </a:bodyPr>
          <a:lstStyle/>
          <a:p>
            <a:endParaRPr lang="nl-NL" sz="2400" dirty="0"/>
          </a:p>
          <a:p>
            <a:endParaRPr lang="nl-NL" dirty="0"/>
          </a:p>
        </p:txBody>
      </p:sp>
      <p:sp>
        <p:nvSpPr>
          <p:cNvPr id="5" name="Tekstvak 4">
            <a:extLst>
              <a:ext uri="{FF2B5EF4-FFF2-40B4-BE49-F238E27FC236}">
                <a16:creationId xmlns:a16="http://schemas.microsoft.com/office/drawing/2014/main" id="{FCC7DCCE-27F6-4439-80F2-24CEA4CE3539}"/>
              </a:ext>
            </a:extLst>
          </p:cNvPr>
          <p:cNvSpPr txBox="1"/>
          <p:nvPr/>
        </p:nvSpPr>
        <p:spPr>
          <a:xfrm>
            <a:off x="590086" y="1332754"/>
            <a:ext cx="6648914" cy="2954655"/>
          </a:xfrm>
          <a:prstGeom prst="rect">
            <a:avLst/>
          </a:prstGeom>
          <a:noFill/>
        </p:spPr>
        <p:txBody>
          <a:bodyPr wrap="square" rtlCol="0">
            <a:spAutoFit/>
          </a:bodyPr>
          <a:lstStyle/>
          <a:p>
            <a:endParaRPr lang="nl-NL" sz="2400"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830869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9" ma:contentTypeDescription="Een nieuw document maken." ma:contentTypeScope="" ma:versionID="ccdd08341f0816e5b9aedfb203ccbcd4">
  <xsd:schema xmlns:xsd="http://www.w3.org/2001/XMLSchema" xmlns:xs="http://www.w3.org/2001/XMLSchema" xmlns:p="http://schemas.microsoft.com/office/2006/metadata/properties" xmlns:ns2="2cb1c85b-b197-48cd-8bb1-fe9e9ee0096b" targetNamespace="http://schemas.microsoft.com/office/2006/metadata/properties" ma:root="true" ma:fieldsID="5711662a8af1e2d8c5777d773d499160"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EEBE09-5FB5-400B-A255-C4920D00FFB8}">
  <ds:schemaRefs>
    <ds:schemaRef ds:uri="http://purl.org/dc/elements/1.1/"/>
    <ds:schemaRef ds:uri="http://schemas.microsoft.com/office/2006/documentManagement/types"/>
    <ds:schemaRef ds:uri="915d7cad-3e71-4cea-95bb-ac32222adf06"/>
    <ds:schemaRef ds:uri="http://www.w3.org/XML/1998/namespace"/>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82ac19c3-1cff-4f70-a585-2de21a3866ce"/>
  </ds:schemaRefs>
</ds:datastoreItem>
</file>

<file path=customXml/itemProps2.xml><?xml version="1.0" encoding="utf-8"?>
<ds:datastoreItem xmlns:ds="http://schemas.openxmlformats.org/officeDocument/2006/customXml" ds:itemID="{409B435A-DD77-4EAD-A9B7-544D526FCE50}">
  <ds:schemaRefs>
    <ds:schemaRef ds:uri="http://schemas.microsoft.com/sharepoint/v3/contenttype/forms"/>
  </ds:schemaRefs>
</ds:datastoreItem>
</file>

<file path=customXml/itemProps3.xml><?xml version="1.0" encoding="utf-8"?>
<ds:datastoreItem xmlns:ds="http://schemas.openxmlformats.org/officeDocument/2006/customXml" ds:itemID="{1739780E-7396-4ADC-82E0-C9D890E35EE1}"/>
</file>

<file path=docProps/app.xml><?xml version="1.0" encoding="utf-8"?>
<Properties xmlns="http://schemas.openxmlformats.org/officeDocument/2006/extended-properties" xmlns:vt="http://schemas.openxmlformats.org/officeDocument/2006/docPropsVTypes">
  <Template/>
  <TotalTime>917</TotalTime>
  <Words>704</Words>
  <Application>Microsoft Office PowerPoint</Application>
  <PresentationFormat>Diavoorstelling (4:3)</PresentationFormat>
  <Paragraphs>84</Paragraphs>
  <Slides>13</Slides>
  <Notes>0</Notes>
  <HiddenSlides>0</HiddenSlides>
  <MMClips>1</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13</vt:i4>
      </vt:variant>
    </vt:vector>
  </HeadingPairs>
  <TitlesOfParts>
    <vt:vector size="16" baseType="lpstr">
      <vt:lpstr>Calibri</vt:lpstr>
      <vt:lpstr>FFMiloWebProRegular</vt:lpstr>
      <vt:lpstr>Office Theme</vt:lpstr>
      <vt:lpstr>Les 5</vt:lpstr>
      <vt:lpstr>lesprogramma</vt:lpstr>
      <vt:lpstr>Les 5</vt:lpstr>
      <vt:lpstr>Les 5</vt:lpstr>
      <vt:lpstr>Les 5</vt:lpstr>
      <vt:lpstr>Les 5</vt:lpstr>
      <vt:lpstr>Les 5</vt:lpstr>
      <vt:lpstr>Les 5</vt:lpstr>
      <vt:lpstr>Les 5</vt:lpstr>
      <vt:lpstr>Les 5</vt:lpstr>
      <vt:lpstr>Les 5</vt:lpstr>
      <vt:lpstr>Les 5</vt:lpstr>
      <vt:lpstr>Les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Tom De Swaef</dc:creator>
  <cp:lastModifiedBy>Ben Nienhuis</cp:lastModifiedBy>
  <cp:revision>109</cp:revision>
  <dcterms:created xsi:type="dcterms:W3CDTF">2017-11-14T13:23:32Z</dcterms:created>
  <dcterms:modified xsi:type="dcterms:W3CDTF">2021-10-05T19:07:10Z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2012-02-21T00:00:00Z</vt:filetime>
  </property>
  <property fmtid="{D5CDD505-2E9C-101B-9397-08002B2CF9AE}" pid="3" name="Creator">
    <vt:lpwstr>Acrobat PDFMaker 9.1 for PowerPoint</vt:lpwstr>
  </property>
  <property fmtid="{D5CDD505-2E9C-101B-9397-08002B2CF9AE}" pid="4" name="LastSaved">
    <vt:filetime>2017-11-14T00:00:00Z</vt:filetime>
  </property>
  <property fmtid="{D5CDD505-2E9C-101B-9397-08002B2CF9AE}" pid="5" name="ContentTypeId">
    <vt:lpwstr>0x010100F4FEFE2E46C86D4A9898CCC49B418B36</vt:lpwstr>
  </property>
</Properties>
</file>